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6"/>
  </p:notesMasterIdLst>
  <p:handoutMasterIdLst>
    <p:handoutMasterId r:id="rId27"/>
  </p:handoutMasterIdLst>
  <p:sldIdLst>
    <p:sldId id="1877" r:id="rId6"/>
    <p:sldId id="1899" r:id="rId7"/>
    <p:sldId id="1879" r:id="rId8"/>
    <p:sldId id="1660" r:id="rId9"/>
    <p:sldId id="1894" r:id="rId10"/>
    <p:sldId id="1904" r:id="rId11"/>
    <p:sldId id="1900" r:id="rId12"/>
    <p:sldId id="1907" r:id="rId13"/>
    <p:sldId id="1670" r:id="rId14"/>
    <p:sldId id="1908" r:id="rId15"/>
    <p:sldId id="1901" r:id="rId16"/>
    <p:sldId id="1913" r:id="rId17"/>
    <p:sldId id="1902" r:id="rId18"/>
    <p:sldId id="1909" r:id="rId19"/>
    <p:sldId id="1910" r:id="rId20"/>
    <p:sldId id="1903" r:id="rId21"/>
    <p:sldId id="1906" r:id="rId22"/>
    <p:sldId id="1905" r:id="rId23"/>
    <p:sldId id="1912" r:id="rId24"/>
    <p:sldId id="1911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660"/>
            <p14:sldId id="1894"/>
            <p14:sldId id="1904"/>
            <p14:sldId id="1900"/>
            <p14:sldId id="1907"/>
            <p14:sldId id="1670"/>
            <p14:sldId id="1908"/>
            <p14:sldId id="1901"/>
            <p14:sldId id="1913"/>
            <p14:sldId id="1902"/>
            <p14:sldId id="1909"/>
            <p14:sldId id="1910"/>
            <p14:sldId id="1903"/>
            <p14:sldId id="1906"/>
            <p14:sldId id="1905"/>
            <p14:sldId id="1912"/>
            <p14:sldId id="19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FFFFF"/>
    <a:srgbClr val="0078D4"/>
    <a:srgbClr val="000000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44980" autoAdjust="0"/>
  </p:normalViewPr>
  <p:slideViewPr>
    <p:cSldViewPr snapToGrid="0">
      <p:cViewPr varScale="1">
        <p:scale>
          <a:sx n="74" d="100"/>
          <a:sy n="74" d="100"/>
        </p:scale>
        <p:origin x="5766" y="54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dirty="0"/>
            <a:t>Review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dirty="0"/>
            <a:t>Organise</a:t>
          </a:r>
          <a:endParaRPr lang="en-US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dirty="0"/>
            <a:t>Audit</a:t>
          </a: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dirty="0"/>
            <a:t>Enforce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b="1" dirty="0"/>
            <a:t>Review:</a:t>
          </a:r>
          <a:br>
            <a:rPr lang="en-GB" dirty="0"/>
          </a:br>
          <a:r>
            <a:rPr lang="en-GB" dirty="0"/>
            <a:t>Cost Management</a:t>
          </a:r>
          <a:br>
            <a:rPr lang="en-GB" dirty="0"/>
          </a:br>
          <a:r>
            <a:rPr lang="en-GB" dirty="0"/>
            <a:t>Resource Graph</a:t>
          </a:r>
          <a:br>
            <a:rPr lang="en-GB" dirty="0"/>
          </a:br>
          <a:r>
            <a:rPr lang="en-GB" dirty="0"/>
            <a:t>Security Centre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b="1" dirty="0"/>
            <a:t>Organise:</a:t>
          </a:r>
          <a:br>
            <a:rPr lang="en-GB" b="1" dirty="0"/>
          </a:br>
          <a:r>
            <a:rPr lang="en-GB" b="0" dirty="0"/>
            <a:t>Management Groups</a:t>
          </a:r>
          <a:br>
            <a:rPr lang="en-GB" b="0" dirty="0"/>
          </a:br>
          <a:r>
            <a:rPr lang="en-GB" b="0" dirty="0"/>
            <a:t>Tags</a:t>
          </a:r>
          <a:br>
            <a:rPr lang="en-GB" b="0" dirty="0"/>
          </a:br>
          <a:r>
            <a:rPr lang="en-GB" b="0" dirty="0"/>
            <a:t>Roles</a:t>
          </a:r>
          <a:endParaRPr lang="en-US" b="0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b="1" dirty="0"/>
            <a:t>Audit: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r>
            <a:rPr lang="en-GB" dirty="0"/>
            <a:t>Budgets</a:t>
          </a:r>
          <a:br>
            <a:rPr lang="en-GB" dirty="0"/>
          </a:b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b="1" dirty="0"/>
            <a:t>Enforce: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r>
            <a:rPr lang="en-GB" dirty="0"/>
            <a:t>Blueprints</a:t>
          </a:r>
          <a:br>
            <a:rPr lang="en-GB" dirty="0"/>
          </a:br>
          <a:r>
            <a:rPr lang="en-GB" dirty="0"/>
            <a:t>Budgets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Review</a:t>
          </a:r>
          <a:endParaRPr lang="en-US" sz="31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Organise</a:t>
          </a:r>
          <a:endParaRPr lang="en-US" sz="310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Audit</a:t>
          </a:r>
          <a:endParaRPr lang="en-US" sz="31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Enforce</a:t>
          </a:r>
          <a:endParaRPr lang="en-US" sz="31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Review:</a:t>
          </a:r>
          <a:br>
            <a:rPr lang="en-GB" sz="1400" kern="1200" dirty="0"/>
          </a:br>
          <a:r>
            <a:rPr lang="en-GB" sz="1400" kern="1200" dirty="0"/>
            <a:t>Cost Management</a:t>
          </a:r>
          <a:br>
            <a:rPr lang="en-GB" sz="1400" kern="1200" dirty="0"/>
          </a:br>
          <a:r>
            <a:rPr lang="en-GB" sz="1400" kern="1200" dirty="0"/>
            <a:t>Resource Graph</a:t>
          </a:r>
          <a:br>
            <a:rPr lang="en-GB" sz="1400" kern="1200" dirty="0"/>
          </a:br>
          <a:r>
            <a:rPr lang="en-GB" sz="1400" kern="1200" dirty="0"/>
            <a:t>Security Centre</a:t>
          </a:r>
          <a:endParaRPr lang="en-US" sz="14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Organise:</a:t>
          </a:r>
          <a:br>
            <a:rPr lang="en-GB" sz="1400" b="1" kern="1200" dirty="0"/>
          </a:br>
          <a:r>
            <a:rPr lang="en-GB" sz="1400" b="0" kern="1200" dirty="0"/>
            <a:t>Management Groups</a:t>
          </a:r>
          <a:br>
            <a:rPr lang="en-GB" sz="1400" b="0" kern="1200" dirty="0"/>
          </a:br>
          <a:r>
            <a:rPr lang="en-GB" sz="1400" b="0" kern="1200" dirty="0"/>
            <a:t>Tags</a:t>
          </a:r>
          <a:br>
            <a:rPr lang="en-GB" sz="1400" b="0" kern="1200" dirty="0"/>
          </a:br>
          <a:r>
            <a:rPr lang="en-GB" sz="1400" b="0" kern="1200" dirty="0"/>
            <a:t>Roles</a:t>
          </a:r>
          <a:endParaRPr lang="en-US" sz="1400" b="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Audit: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r>
            <a:rPr lang="en-GB" sz="1400" kern="1200" dirty="0"/>
            <a:t>Budgets</a:t>
          </a:r>
          <a:br>
            <a:rPr lang="en-GB" sz="1400" kern="1200" dirty="0"/>
          </a:br>
          <a:endParaRPr lang="en-US" sz="14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Enforce: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r>
            <a:rPr lang="en-GB" sz="1400" kern="1200" dirty="0"/>
            <a:t>Blueprints</a:t>
          </a:r>
          <a:br>
            <a:rPr lang="en-GB" sz="1400" kern="1200" dirty="0"/>
          </a:br>
          <a:r>
            <a:rPr lang="en-GB" sz="1400" kern="1200" dirty="0"/>
            <a:t>Budgets</a:t>
          </a:r>
          <a:endParaRPr lang="en-US" sz="14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2/24/2019 1:07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management group setup</a:t>
            </a:r>
          </a:p>
          <a:p>
            <a:r>
              <a:rPr lang="en-US" dirty="0"/>
              <a:t>Apply RBAC to management groups</a:t>
            </a:r>
          </a:p>
          <a:p>
            <a:r>
              <a:rPr lang="en-US" dirty="0"/>
              <a:t>Tag application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63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Policy creation, show code</a:t>
            </a:r>
          </a:p>
          <a:p>
            <a:r>
              <a:rPr lang="en-US" dirty="0"/>
              <a:t>Policy Type:</a:t>
            </a:r>
          </a:p>
          <a:p>
            <a:pPr lvl="1"/>
            <a:r>
              <a:rPr lang="en-GB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Deny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generates an event in the activity log and fails the request</a:t>
            </a:r>
          </a:p>
          <a:p>
            <a:pPr lvl="1"/>
            <a:r>
              <a:rPr lang="en-GB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Audit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generates a warning event in activity log but doesn't fail the request</a:t>
            </a:r>
          </a:p>
          <a:p>
            <a:pPr lvl="1"/>
            <a:r>
              <a:rPr lang="en-GB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Append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adds the defined set of fields to the request</a:t>
            </a:r>
          </a:p>
          <a:p>
            <a:pPr lvl="1"/>
            <a:r>
              <a:rPr lang="en-GB" sz="882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AuditIfNotExists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enables auditing if a resource doesn't exist</a:t>
            </a:r>
          </a:p>
          <a:p>
            <a:pPr lvl="1"/>
            <a:r>
              <a:rPr lang="en-GB" sz="882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DeployIfNotExists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deploys a resource if it doesn't already exist</a:t>
            </a:r>
          </a:p>
          <a:p>
            <a:pPr lvl="1"/>
            <a:r>
              <a:rPr lang="en-GB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Disabled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doesn't evaluate resources for compliance to the policy rule</a:t>
            </a:r>
          </a:p>
          <a:p>
            <a:pPr marL="107153" lvl="1" indent="0">
              <a:buNone/>
            </a:pPr>
            <a:endParaRPr lang="en-GB" sz="882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07153" lvl="1" indent="0">
              <a:buNone/>
            </a:pP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Language - https://docs.microsoft.com/en-us/azure/governance/policy/concepts/definition-structure#policy-rule </a:t>
            </a:r>
          </a:p>
          <a:p>
            <a:endParaRPr lang="en-US" dirty="0"/>
          </a:p>
          <a:p>
            <a:r>
              <a:rPr lang="en-US" dirty="0"/>
              <a:t>Initiatives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1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71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2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48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64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2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60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6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2/24/2019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59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10" Type="http://schemas.openxmlformats.org/officeDocument/2006/relationships/image" Target="../media/image88.svg"/><Relationship Id="rId4" Type="http://schemas.openxmlformats.org/officeDocument/2006/relationships/image" Target="../media/image121.sv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2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10" Type="http://schemas.openxmlformats.org/officeDocument/2006/relationships/image" Target="../media/image88.svg"/><Relationship Id="rId4" Type="http://schemas.openxmlformats.org/officeDocument/2006/relationships/image" Target="../media/image125.sv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3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13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137.svg"/><Relationship Id="rId4" Type="http://schemas.openxmlformats.org/officeDocument/2006/relationships/image" Target="../media/image135.svg"/><Relationship Id="rId9" Type="http://schemas.openxmlformats.org/officeDocument/2006/relationships/image" Target="../media/image1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51.svg"/><Relationship Id="rId39" Type="http://schemas.openxmlformats.org/officeDocument/2006/relationships/image" Target="../media/image64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34" Type="http://schemas.openxmlformats.org/officeDocument/2006/relationships/image" Target="../media/image59.svg"/><Relationship Id="rId42" Type="http://schemas.openxmlformats.org/officeDocument/2006/relationships/image" Target="../media/image67.svg"/><Relationship Id="rId47" Type="http://schemas.openxmlformats.org/officeDocument/2006/relationships/image" Target="../media/image72.png"/><Relationship Id="rId50" Type="http://schemas.openxmlformats.org/officeDocument/2006/relationships/image" Target="../media/image75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svg"/><Relationship Id="rId46" Type="http://schemas.openxmlformats.org/officeDocument/2006/relationships/image" Target="../media/image7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29" Type="http://schemas.openxmlformats.org/officeDocument/2006/relationships/image" Target="../media/image54.png"/><Relationship Id="rId41" Type="http://schemas.openxmlformats.org/officeDocument/2006/relationships/image" Target="../media/image66.png"/><Relationship Id="rId54" Type="http://schemas.openxmlformats.org/officeDocument/2006/relationships/image" Target="../media/image79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32" Type="http://schemas.openxmlformats.org/officeDocument/2006/relationships/image" Target="../media/image57.svg"/><Relationship Id="rId37" Type="http://schemas.openxmlformats.org/officeDocument/2006/relationships/image" Target="../media/image62.png"/><Relationship Id="rId40" Type="http://schemas.openxmlformats.org/officeDocument/2006/relationships/image" Target="../media/image65.sv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svg"/><Relationship Id="rId36" Type="http://schemas.openxmlformats.org/officeDocument/2006/relationships/image" Target="../media/image61.svg"/><Relationship Id="rId49" Type="http://schemas.openxmlformats.org/officeDocument/2006/relationships/image" Target="../media/image74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4" Type="http://schemas.openxmlformats.org/officeDocument/2006/relationships/image" Target="../media/image69.svg"/><Relationship Id="rId52" Type="http://schemas.openxmlformats.org/officeDocument/2006/relationships/image" Target="../media/image77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Relationship Id="rId27" Type="http://schemas.openxmlformats.org/officeDocument/2006/relationships/image" Target="../media/image52.png"/><Relationship Id="rId30" Type="http://schemas.openxmlformats.org/officeDocument/2006/relationships/image" Target="../media/image55.sv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svg"/><Relationship Id="rId8" Type="http://schemas.openxmlformats.org/officeDocument/2006/relationships/image" Target="../media/image33.svg"/><Relationship Id="rId5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05E7B-29E5-455A-B788-D722E75C1111}"/>
              </a:ext>
            </a:extLst>
          </p:cNvPr>
          <p:cNvSpPr txBox="1"/>
          <p:nvPr/>
        </p:nvSpPr>
        <p:spPr>
          <a:xfrm>
            <a:off x="1718141" y="2810335"/>
            <a:ext cx="74248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Classify Subscriptions and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DF4BC-100D-4954-AEF6-7FA3D07313FE}"/>
              </a:ext>
            </a:extLst>
          </p:cNvPr>
          <p:cNvSpPr txBox="1"/>
          <p:nvPr/>
        </p:nvSpPr>
        <p:spPr>
          <a:xfrm>
            <a:off x="1718141" y="1944657"/>
            <a:ext cx="62728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subscription hierarchy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BADEA-41AA-42E4-B2A0-96783C2CE83E}"/>
              </a:ext>
            </a:extLst>
          </p:cNvPr>
          <p:cNvSpPr txBox="1"/>
          <p:nvPr/>
        </p:nvSpPr>
        <p:spPr>
          <a:xfrm>
            <a:off x="1718141" y="3676013"/>
            <a:ext cx="64068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Apply access rights consistently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EE95A-63E5-4A5C-B567-2C1F6B9E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392" y="2810335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E57AA0-A4C2-465D-84BB-3B2F7B666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392" y="3676013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21D67F8-AEBB-48CA-A608-3FC613BD0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392" y="19446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D5FA9A-7DA2-4B5F-AFB5-390D09C5B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592" y="1565857"/>
            <a:ext cx="2709796" cy="27097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56526C-334B-4148-A352-C309146B0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9244" y="1877030"/>
            <a:ext cx="2398623" cy="23986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2490044-60D9-4E85-906D-A2E8EEF4F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8723" y="1877030"/>
            <a:ext cx="2398623" cy="23986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22159D-C403-4735-BEF1-5720B90DF135}"/>
              </a:ext>
            </a:extLst>
          </p:cNvPr>
          <p:cNvSpPr txBox="1"/>
          <p:nvPr/>
        </p:nvSpPr>
        <p:spPr>
          <a:xfrm>
            <a:off x="428530" y="4275653"/>
            <a:ext cx="43172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Management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FD6CD-752E-4162-9271-DEBA271694E7}"/>
              </a:ext>
            </a:extLst>
          </p:cNvPr>
          <p:cNvSpPr txBox="1"/>
          <p:nvPr/>
        </p:nvSpPr>
        <p:spPr>
          <a:xfrm>
            <a:off x="5639493" y="4275653"/>
            <a:ext cx="8968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DC77F-2012-44B2-9637-92E5D085BB67}"/>
              </a:ext>
            </a:extLst>
          </p:cNvPr>
          <p:cNvSpPr txBox="1"/>
          <p:nvPr/>
        </p:nvSpPr>
        <p:spPr>
          <a:xfrm>
            <a:off x="9369227" y="4275653"/>
            <a:ext cx="111761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RBAC</a:t>
            </a:r>
          </a:p>
        </p:txBody>
      </p:sp>
    </p:spTree>
    <p:extLst>
      <p:ext uri="{BB962C8B-B14F-4D97-AF65-F5344CB8AC3E}">
        <p14:creationId xmlns:p14="http://schemas.microsoft.com/office/powerpoint/2010/main" val="27071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09FE-C665-44D5-927E-6224094B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Groups</a:t>
            </a:r>
          </a:p>
        </p:txBody>
      </p:sp>
      <p:pic>
        <p:nvPicPr>
          <p:cNvPr id="1026" name="Picture 2" descr="tree">
            <a:extLst>
              <a:ext uri="{FF2B5EF4-FFF2-40B4-BE49-F238E27FC236}">
                <a16:creationId xmlns:a16="http://schemas.microsoft.com/office/drawing/2014/main" id="{7FEFC5A3-FA53-4B18-95CE-4ED0BAD8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38" y="1160352"/>
            <a:ext cx="9160724" cy="565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196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05A7491-3B05-43B8-9156-2C181347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381549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13DCAA1-A40E-4A1C-96F8-1A49B106F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3298685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6505D6-BEBA-42C0-A506-07AEB8A38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4257252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815DA0-18FD-4844-93E2-28B4D0BB8C4F}"/>
              </a:ext>
            </a:extLst>
          </p:cNvPr>
          <p:cNvSpPr txBox="1"/>
          <p:nvPr/>
        </p:nvSpPr>
        <p:spPr>
          <a:xfrm>
            <a:off x="1354511" y="1381549"/>
            <a:ext cx="33064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 Policies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E94A9-5F89-411C-B5E4-F6F23740E0BE}"/>
              </a:ext>
            </a:extLst>
          </p:cNvPr>
          <p:cNvSpPr txBox="1"/>
          <p:nvPr/>
        </p:nvSpPr>
        <p:spPr>
          <a:xfrm flipH="1">
            <a:off x="1354511" y="3298685"/>
            <a:ext cx="68842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 the impact of these policies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82569-CBF4-4FBC-88D2-FC54ACD5CC4F}"/>
              </a:ext>
            </a:extLst>
          </p:cNvPr>
          <p:cNvSpPr txBox="1"/>
          <p:nvPr/>
        </p:nvSpPr>
        <p:spPr>
          <a:xfrm>
            <a:off x="1354511" y="2338386"/>
            <a:ext cx="29671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Apply Budgets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86935-63DF-44F5-8859-EB37E53D5E59}"/>
              </a:ext>
            </a:extLst>
          </p:cNvPr>
          <p:cNvSpPr txBox="1"/>
          <p:nvPr/>
        </p:nvSpPr>
        <p:spPr>
          <a:xfrm>
            <a:off x="1354511" y="4257252"/>
            <a:ext cx="5385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ready for enforcement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DF7794-2565-49C0-B238-D8CD7FDA9F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23187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2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3AF69-14F8-4004-963C-C8F83F38687A}"/>
              </a:ext>
            </a:extLst>
          </p:cNvPr>
          <p:cNvSpPr txBox="1"/>
          <p:nvPr/>
        </p:nvSpPr>
        <p:spPr>
          <a:xfrm>
            <a:off x="7291615" y="4555985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70BC89-17D3-4331-8779-5B6C8AAEE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8211" y="2444072"/>
            <a:ext cx="1969856" cy="19698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7DC7AFA-3DF5-4A6A-9286-92A1833ED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7337" y="2444072"/>
            <a:ext cx="1969856" cy="1969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97F6D-3EBA-4F5E-81B6-E53AFA76DEB9}"/>
              </a:ext>
            </a:extLst>
          </p:cNvPr>
          <p:cNvSpPr txBox="1"/>
          <p:nvPr/>
        </p:nvSpPr>
        <p:spPr>
          <a:xfrm>
            <a:off x="1555903" y="4555985"/>
            <a:ext cx="375583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 Management</a:t>
            </a:r>
          </a:p>
          <a:p>
            <a:pPr algn="l"/>
            <a:endParaRPr lang="en-GB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98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C03896-32D0-4121-8AB8-6CB5CFCB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33" y="1634524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60B225C-5545-40D8-920B-EE075BC67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033" y="2507249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03D9E3-CF0B-4832-96DB-0EE1A4633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033" y="4392480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D712F-EEF9-4902-815F-152D72313D28}"/>
              </a:ext>
            </a:extLst>
          </p:cNvPr>
          <p:cNvSpPr txBox="1"/>
          <p:nvPr/>
        </p:nvSpPr>
        <p:spPr>
          <a:xfrm>
            <a:off x="1381813" y="1634524"/>
            <a:ext cx="647767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Change policies to enforcement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6F3CD-0D12-4B02-9831-B18812C18707}"/>
              </a:ext>
            </a:extLst>
          </p:cNvPr>
          <p:cNvSpPr txBox="1"/>
          <p:nvPr/>
        </p:nvSpPr>
        <p:spPr>
          <a:xfrm>
            <a:off x="1381813" y="2606240"/>
            <a:ext cx="4580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resolution 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0DAE4-3C22-46D5-8A20-1D18C1999E07}"/>
              </a:ext>
            </a:extLst>
          </p:cNvPr>
          <p:cNvSpPr txBox="1"/>
          <p:nvPr/>
        </p:nvSpPr>
        <p:spPr>
          <a:xfrm>
            <a:off x="1165715" y="4788150"/>
            <a:ext cx="457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6ED6B-16B6-4427-B4F6-DE36A11FE041}"/>
              </a:ext>
            </a:extLst>
          </p:cNvPr>
          <p:cNvSpPr txBox="1"/>
          <p:nvPr/>
        </p:nvSpPr>
        <p:spPr>
          <a:xfrm>
            <a:off x="1381813" y="4375945"/>
            <a:ext cx="88392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new subscriptions already compliant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AE1FF8-A25D-4C94-A588-97E151B65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143" y="3379974"/>
            <a:ext cx="749381" cy="7493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32800-BF4A-4FEA-916E-3B1CCE86FCFF}"/>
              </a:ext>
            </a:extLst>
          </p:cNvPr>
          <p:cNvSpPr txBox="1"/>
          <p:nvPr/>
        </p:nvSpPr>
        <p:spPr>
          <a:xfrm>
            <a:off x="1381813" y="3561384"/>
            <a:ext cx="33121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 Budgets</a:t>
            </a:r>
          </a:p>
        </p:txBody>
      </p:sp>
    </p:spTree>
    <p:extLst>
      <p:ext uri="{BB962C8B-B14F-4D97-AF65-F5344CB8AC3E}">
        <p14:creationId xmlns:p14="http://schemas.microsoft.com/office/powerpoint/2010/main" val="30750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DEF3F-F225-4998-A776-8DAD85697CAD}"/>
              </a:ext>
            </a:extLst>
          </p:cNvPr>
          <p:cNvSpPr txBox="1"/>
          <p:nvPr/>
        </p:nvSpPr>
        <p:spPr>
          <a:xfrm>
            <a:off x="1261699" y="4842069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E0C7F-82A8-45A2-B16E-BFD905D3F70C}"/>
              </a:ext>
            </a:extLst>
          </p:cNvPr>
          <p:cNvSpPr txBox="1"/>
          <p:nvPr/>
        </p:nvSpPr>
        <p:spPr>
          <a:xfrm>
            <a:off x="8206516" y="4842069"/>
            <a:ext cx="33281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Blueprints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CB7DC5-FAA1-46F0-89CF-3806D276C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7147" y="2295554"/>
            <a:ext cx="1969856" cy="19698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E713B9-BDEA-4BC1-A90B-96DBA5324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997" y="2295554"/>
            <a:ext cx="1969856" cy="196985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F007A8-095C-404B-BC8F-B87251C2E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7498" y="2295554"/>
            <a:ext cx="1969856" cy="1969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7727D5-DD40-4698-9B48-0B5DDBB8B852}"/>
              </a:ext>
            </a:extLst>
          </p:cNvPr>
          <p:cNvSpPr txBox="1"/>
          <p:nvPr/>
        </p:nvSpPr>
        <p:spPr>
          <a:xfrm>
            <a:off x="4099361" y="4842069"/>
            <a:ext cx="37558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42174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72275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63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EB26C8-65BB-4E92-9989-1CB148A2C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01" y="1709522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5094387-71F3-427E-BEC9-90B1FE031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301" y="3659616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99C1202-EDDD-4BA1-8DA3-479501307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301" y="2684569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05C093-CDCD-4E43-B116-528145F88D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301" y="4634662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B20E34-69DA-493F-B7A7-7BF60D5EDD88}"/>
              </a:ext>
            </a:extLst>
          </p:cNvPr>
          <p:cNvSpPr txBox="1"/>
          <p:nvPr/>
        </p:nvSpPr>
        <p:spPr>
          <a:xfrm>
            <a:off x="1290821" y="1645801"/>
            <a:ext cx="858529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 what you are spending &amp; why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3657D-925A-41F6-A399-5776827473A6}"/>
              </a:ext>
            </a:extLst>
          </p:cNvPr>
          <p:cNvSpPr txBox="1"/>
          <p:nvPr/>
        </p:nvSpPr>
        <p:spPr>
          <a:xfrm>
            <a:off x="1290821" y="2834402"/>
            <a:ext cx="99718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 that only approved resources are deployed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D876D-CDCC-483F-8041-DBF4E4D2D39A}"/>
              </a:ext>
            </a:extLst>
          </p:cNvPr>
          <p:cNvSpPr txBox="1"/>
          <p:nvPr/>
        </p:nvSpPr>
        <p:spPr>
          <a:xfrm>
            <a:off x="1290821" y="3715218"/>
            <a:ext cx="1061918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 that you are adhering to security best practice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42552-BACC-4B5C-98A7-D6ACCFE3EB3A}"/>
              </a:ext>
            </a:extLst>
          </p:cNvPr>
          <p:cNvSpPr txBox="1"/>
          <p:nvPr/>
        </p:nvSpPr>
        <p:spPr>
          <a:xfrm>
            <a:off x="1290821" y="4733671"/>
            <a:ext cx="44640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Further improvement!</a:t>
            </a:r>
          </a:p>
        </p:txBody>
      </p:sp>
    </p:spTree>
    <p:extLst>
      <p:ext uri="{BB962C8B-B14F-4D97-AF65-F5344CB8AC3E}">
        <p14:creationId xmlns:p14="http://schemas.microsoft.com/office/powerpoint/2010/main" val="1546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3747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Taking Back Control with Azure Governance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2D3D83-A11E-4E95-AD61-6E0EE91A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3374" y="1819066"/>
            <a:ext cx="687345" cy="6873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744561E-6904-4A2E-891C-8FE5FCFB3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1490" y="1883100"/>
            <a:ext cx="731241" cy="7312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3E9234D-CE65-4EAF-B161-DA1628AAA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1028" y="3172553"/>
            <a:ext cx="731241" cy="73124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8DCF67-BE5B-4961-9730-FA7E47E324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41391" y="2325511"/>
            <a:ext cx="731241" cy="7312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3859259-4B1E-480C-BF53-DF4ECADE0D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0383" y="4924203"/>
            <a:ext cx="727368" cy="727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6CB911-06B5-45AF-A35B-2CDBF16F5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6220" y="5165219"/>
            <a:ext cx="676882" cy="6768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CAFDF9-037C-463A-9BCD-500418DD30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38584" y="2933793"/>
            <a:ext cx="687345" cy="68734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F5D1B1C-241E-427C-9FC9-1E6D914FC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30931" y="3101510"/>
            <a:ext cx="533400" cy="8763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2BE810C-FB33-4446-A64D-D77BAADCD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56509" y="3429000"/>
            <a:ext cx="687345" cy="68734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7F4C5AF-9825-4283-BB59-4D30A1A508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29604" y="5430658"/>
            <a:ext cx="698904" cy="69890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C0B735B-6744-4768-9F91-DA641A372D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72632" y="3287340"/>
            <a:ext cx="690470" cy="69047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F4F2DE8-1DF1-4267-A108-7143332B8E4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63594" y="4924213"/>
            <a:ext cx="692915" cy="69291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C1C1A12-99D4-4655-B473-2FD190D5762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78574" y="1724952"/>
            <a:ext cx="731241" cy="73124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48C5E63-836C-4757-BF71-1AC71ED2CCA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39512" y="4146044"/>
            <a:ext cx="690470" cy="69047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026FD99-3BD2-4D9F-9B39-1060EEF10E5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865163" y="5924550"/>
            <a:ext cx="698904" cy="69890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2BA729-C7D6-4052-993A-08C1F1DDE5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4447" y="4444989"/>
            <a:ext cx="622461" cy="62246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9A5A8C5-2C4C-43DD-930A-66F5C2D2D56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154376" y="4212839"/>
            <a:ext cx="639580" cy="6395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2CFC95E-EE61-4665-9013-F33E1CB26DE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86423" y="4180048"/>
            <a:ext cx="622461" cy="62246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969C254-566F-4D3D-A4C1-80DB4F3156E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86614" y="5343101"/>
            <a:ext cx="676882" cy="67688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B31C164-0234-4F2C-A0D2-DAEC92AA502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3515" y="3536127"/>
            <a:ext cx="2280117" cy="177009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85ED4C1-27E6-4421-B72F-4C9B519017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70486" y="5165219"/>
            <a:ext cx="717652" cy="71765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0306B66-F249-4A9C-84B7-151776C199B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505581" y="5595924"/>
            <a:ext cx="692915" cy="69291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EC62C28-6609-412C-A727-D0664DE70D3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864249" y="2106840"/>
            <a:ext cx="687345" cy="68734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8F3F052-36DC-4FBC-9DE9-FA90824182A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725055" y="2230002"/>
            <a:ext cx="731241" cy="7312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A9B2C4-FC82-485B-8155-247B4D4616F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029672" y="3239923"/>
            <a:ext cx="940124" cy="94012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60CD18D-3E85-4C7A-928C-70151404299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66710" y="2960223"/>
            <a:ext cx="687345" cy="6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BD4F074-A16D-462B-897A-8AA24C36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6234" y="2243289"/>
            <a:ext cx="2100596" cy="2100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54A625F-A87F-45F0-95BD-E24985AE8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777" y="2243289"/>
            <a:ext cx="2100596" cy="21005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0A1761E-1BAF-4CDD-A6F8-251CFAF9E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1319" y="2243289"/>
            <a:ext cx="2100596" cy="2100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17FC4-6B57-4885-9FC1-3E81AF2E4DAD}"/>
              </a:ext>
            </a:extLst>
          </p:cNvPr>
          <p:cNvSpPr txBox="1"/>
          <p:nvPr/>
        </p:nvSpPr>
        <p:spPr>
          <a:xfrm>
            <a:off x="2061586" y="4399086"/>
            <a:ext cx="1009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A5C2-86DE-43A3-81BF-F05A6E0068C5}"/>
              </a:ext>
            </a:extLst>
          </p:cNvPr>
          <p:cNvSpPr txBox="1"/>
          <p:nvPr/>
        </p:nvSpPr>
        <p:spPr>
          <a:xfrm>
            <a:off x="4832996" y="4404910"/>
            <a:ext cx="179215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50BDA-0671-45F0-9932-4CB786021CA2}"/>
              </a:ext>
            </a:extLst>
          </p:cNvPr>
          <p:cNvSpPr txBox="1"/>
          <p:nvPr/>
        </p:nvSpPr>
        <p:spPr>
          <a:xfrm>
            <a:off x="7557117" y="4399086"/>
            <a:ext cx="26690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7078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297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80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3E90B5-62F0-482A-84ED-849512AF5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665586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3A39A7-550A-4391-9B78-F16BA766A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2739595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6018C84-992B-4D04-B777-98BCE85EA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3791657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0BD852-9105-4D38-8306-262635AB1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4887614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00189-BBD5-42F3-845F-113E2E184D8A}"/>
              </a:ext>
            </a:extLst>
          </p:cNvPr>
          <p:cNvSpPr txBox="1"/>
          <p:nvPr/>
        </p:nvSpPr>
        <p:spPr>
          <a:xfrm>
            <a:off x="1531765" y="1665586"/>
            <a:ext cx="58714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much are we spending?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7648F-1791-40E7-ADC2-82533F06DF33}"/>
              </a:ext>
            </a:extLst>
          </p:cNvPr>
          <p:cNvSpPr txBox="1"/>
          <p:nvPr/>
        </p:nvSpPr>
        <p:spPr>
          <a:xfrm>
            <a:off x="1531765" y="2739595"/>
            <a:ext cx="787587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resources are we spending it 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1FA09-7F51-4FD6-ADAD-D92B289F65BE}"/>
              </a:ext>
            </a:extLst>
          </p:cNvPr>
          <p:cNvSpPr txBox="1"/>
          <p:nvPr/>
        </p:nvSpPr>
        <p:spPr>
          <a:xfrm>
            <a:off x="1531765" y="3791657"/>
            <a:ext cx="65944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are we out of compliance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23981-88F0-4098-BFA9-51169C965A7E}"/>
              </a:ext>
            </a:extLst>
          </p:cNvPr>
          <p:cNvSpPr txBox="1"/>
          <p:nvPr/>
        </p:nvSpPr>
        <p:spPr>
          <a:xfrm>
            <a:off x="1531765" y="4887614"/>
            <a:ext cx="70157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should we focus our effort?</a:t>
            </a:r>
          </a:p>
        </p:txBody>
      </p:sp>
    </p:spTree>
    <p:extLst>
      <p:ext uri="{BB962C8B-B14F-4D97-AF65-F5344CB8AC3E}">
        <p14:creationId xmlns:p14="http://schemas.microsoft.com/office/powerpoint/2010/main" val="108056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5C6A3A-DE35-4607-886D-A6FA96E90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7148" y="2160658"/>
            <a:ext cx="1969856" cy="19698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7A44E8-7BF5-41E8-925A-DCFEA740D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114" y="2132381"/>
            <a:ext cx="1968584" cy="19685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1FBA6F4-B034-4589-A788-A0587BE59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9729" y="2160658"/>
            <a:ext cx="1969856" cy="19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5B67C-569F-48C3-9EBB-E797D3FB465E}"/>
              </a:ext>
            </a:extLst>
          </p:cNvPr>
          <p:cNvSpPr txBox="1"/>
          <p:nvPr/>
        </p:nvSpPr>
        <p:spPr>
          <a:xfrm>
            <a:off x="4076739" y="4130514"/>
            <a:ext cx="37558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DAF8F-BE21-488F-8016-D2B574E98F94}"/>
              </a:ext>
            </a:extLst>
          </p:cNvPr>
          <p:cNvSpPr txBox="1"/>
          <p:nvPr/>
        </p:nvSpPr>
        <p:spPr>
          <a:xfrm>
            <a:off x="454287" y="4130514"/>
            <a:ext cx="31582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46649-999A-44A9-A651-C2D6D89F6108}"/>
              </a:ext>
            </a:extLst>
          </p:cNvPr>
          <p:cNvSpPr txBox="1"/>
          <p:nvPr/>
        </p:nvSpPr>
        <p:spPr>
          <a:xfrm>
            <a:off x="8350628" y="4130514"/>
            <a:ext cx="3082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Security Centre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schemas.openxmlformats.org/package/2006/metadata/core-properties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760</TotalTime>
  <Words>779</Words>
  <Application>Microsoft Office PowerPoint</Application>
  <PresentationFormat>Widescreen</PresentationFormat>
  <Paragraphs>135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Taking Back Control with Azure Governance</vt:lpstr>
      <vt:lpstr>Taking Back Control</vt:lpstr>
      <vt:lpstr>PowerPoint Presentation</vt:lpstr>
      <vt:lpstr>Taking Back Control</vt:lpstr>
      <vt:lpstr>Taking Back Control</vt:lpstr>
      <vt:lpstr>Review</vt:lpstr>
      <vt:lpstr>Review</vt:lpstr>
      <vt:lpstr>Organise</vt:lpstr>
      <vt:lpstr>Organise</vt:lpstr>
      <vt:lpstr>Management Groups</vt:lpstr>
      <vt:lpstr>Audit</vt:lpstr>
      <vt:lpstr>Audit</vt:lpstr>
      <vt:lpstr>Enforce</vt:lpstr>
      <vt:lpstr>Enforce</vt:lpstr>
      <vt:lpstr>Taking Back Control</vt:lpstr>
      <vt:lpstr>Review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20</cp:revision>
  <dcterms:created xsi:type="dcterms:W3CDTF">2019-02-01T11:38:45Z</dcterms:created>
  <dcterms:modified xsi:type="dcterms:W3CDTF">2019-02-24T13:52:17Z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2019-02-01T20:47:28.6394017Z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2019-02-01T20:47:28.6394017Z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